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340" r:id="rId2"/>
    <p:sldId id="346" r:id="rId3"/>
    <p:sldId id="347" r:id="rId4"/>
    <p:sldId id="348" r:id="rId5"/>
    <p:sldId id="349" r:id="rId6"/>
    <p:sldId id="364" r:id="rId7"/>
    <p:sldId id="358" r:id="rId8"/>
    <p:sldId id="354" r:id="rId9"/>
    <p:sldId id="361" r:id="rId10"/>
    <p:sldId id="344" r:id="rId11"/>
    <p:sldId id="356" r:id="rId12"/>
    <p:sldId id="359" r:id="rId13"/>
    <p:sldId id="366" r:id="rId14"/>
    <p:sldId id="360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59DC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02" autoAdjust="0"/>
    <p:restoredTop sz="94607" autoAdjust="0"/>
  </p:normalViewPr>
  <p:slideViewPr>
    <p:cSldViewPr>
      <p:cViewPr varScale="1">
        <p:scale>
          <a:sx n="64" d="100"/>
          <a:sy n="64" d="100"/>
        </p:scale>
        <p:origin x="-1387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6592472-4EF2-4E47-903A-3EF58722E33B}" type="datetimeFigureOut">
              <a:rPr lang="et-EE"/>
              <a:pPr>
                <a:defRPr/>
              </a:pPr>
              <a:t>15.11.2016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t-EE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t-EE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6695903-1C66-4667-99B1-D24B7B00B129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779527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in Tartu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695903-1C66-4667-99B1-D24B7B00B129}" type="slidenum">
              <a:rPr lang="et-EE" smtClean="0"/>
              <a:pPr>
                <a:defRPr/>
              </a:pPr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2270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B5FF5-5918-411B-B8F9-12E0B0D37730}" type="datetime1">
              <a:rPr lang="en-GB" smtClean="0"/>
              <a:t>15/11/2016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363A1-7C59-4F46-843E-389FD6F5C6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751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ACFA1-8C49-406B-A82C-472F8FF1B4EF}" type="datetime1">
              <a:rPr lang="en-GB" smtClean="0"/>
              <a:t>15/11/2016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B8CCB-B8F7-4825-BDF3-0BB1506A62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54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C6B5D-80CB-4731-A13E-F025BC4BA37B}" type="datetime1">
              <a:rPr lang="en-GB" smtClean="0"/>
              <a:t>15/11/2016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99334-4A40-4D19-AABF-972437C931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338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DC1C6-875D-46BF-8CFD-47EE105DE2A9}" type="datetime1">
              <a:rPr lang="en-GB" smtClean="0"/>
              <a:t>15/11/2016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2FB5F-DFC0-4553-A197-F92260868E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276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6DA47-5921-4D9A-88A2-64144AB353F8}" type="datetime1">
              <a:rPr lang="en-GB" smtClean="0"/>
              <a:t>15/11/2016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3BEBD-793A-41C4-9747-BB712BE6DE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32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9CACC-36CB-48A3-97DC-9B2DFE8F03D2}" type="datetime1">
              <a:rPr lang="en-GB" smtClean="0"/>
              <a:t>15/11/2016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48998-E4FD-4D9E-8598-5954AE29EA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380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7F894-C40E-4209-91D2-E42286843F33}" type="datetime1">
              <a:rPr lang="en-GB" smtClean="0"/>
              <a:t>15/11/2016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464B9-3AD7-4165-9C00-84B9EFA250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153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0FD3A-5D1B-4A02-8960-31552B98800F}" type="datetime1">
              <a:rPr lang="en-GB" smtClean="0"/>
              <a:t>15/11/2016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3CBE2-A171-4C0C-B631-CD1D905EDE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305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E89A7-5021-4C74-AAFE-D655EE219F1B}" type="datetime1">
              <a:rPr lang="en-GB" smtClean="0"/>
              <a:t>15/11/2016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0913F-4C67-4FF0-9DC2-BBAC5D93C3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388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69D0E-FD75-42BF-8865-D9273D0187D9}" type="datetime1">
              <a:rPr lang="en-GB" smtClean="0"/>
              <a:t>15/11/2016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078E4-0DFF-432F-9ABA-0ED6607728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951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5674A-5FB0-47BB-BDB3-19849889E11F}" type="datetime1">
              <a:rPr lang="en-GB" smtClean="0"/>
              <a:t>15/11/2016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F41E5-0C65-47B0-B293-5020A684DD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601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D123DF-8658-42AA-B79E-CD851A3030F2}" type="datetime1">
              <a:rPr lang="en-GB" smtClean="0"/>
              <a:t>15/11/2016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73C259-BE04-4208-A172-1F3A5151F7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0913F-4C67-4FF0-9DC2-BBAC5D93C39E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  <p:pic>
        <p:nvPicPr>
          <p:cNvPr id="5" name="Hurve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9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0913F-4C67-4FF0-9DC2-BBAC5D93C39E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83568" y="404664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err="1" smtClean="0"/>
              <a:t>Хахшара</a:t>
            </a:r>
            <a:endParaRPr lang="en-US" sz="4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00" y="3551730"/>
            <a:ext cx="2846832" cy="1877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35" y="2705071"/>
            <a:ext cx="4163561" cy="31862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04664"/>
            <a:ext cx="4769128" cy="3145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963903" y="360873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Sangaste</a:t>
            </a:r>
            <a:r>
              <a:rPr lang="en-US" b="1" dirty="0" smtClean="0"/>
              <a:t> 1935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611096" y="5891301"/>
            <a:ext cx="130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Kurna</a:t>
            </a:r>
            <a:r>
              <a:rPr lang="en-US" b="1" dirty="0" smtClean="0"/>
              <a:t> 1935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7601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0913F-4C67-4FF0-9DC2-BBAC5D93C39E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85402"/>
            <a:ext cx="3700335" cy="21979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39552" y="404664"/>
            <a:ext cx="3628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    </a:t>
            </a:r>
            <a:r>
              <a:rPr lang="en-US" sz="3200" b="1" dirty="0" err="1" smtClean="0">
                <a:solidFill>
                  <a:srgbClr val="002060"/>
                </a:solidFill>
              </a:rPr>
              <a:t>Sangaste</a:t>
            </a:r>
            <a:r>
              <a:rPr lang="en-US" sz="3200" b="1" dirty="0" smtClean="0">
                <a:solidFill>
                  <a:srgbClr val="002060"/>
                </a:solidFill>
              </a:rPr>
              <a:t>, 1936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MarkR\Desktop\san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76" y="3837298"/>
            <a:ext cx="3727691" cy="2637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063"/>
            <a:ext cx="4211960" cy="641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9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0913F-4C67-4FF0-9DC2-BBAC5D93C39E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3" y="2014347"/>
            <a:ext cx="6849124" cy="4481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89889"/>
            <a:ext cx="1752352" cy="25470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67" y="2636912"/>
            <a:ext cx="2923633" cy="12961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332656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Морис </a:t>
            </a:r>
            <a:r>
              <a:rPr lang="ru-RU" sz="2800" b="1" dirty="0" err="1" smtClean="0"/>
              <a:t>Литвинский</a:t>
            </a:r>
            <a:r>
              <a:rPr lang="ru-RU" sz="2800" b="1" dirty="0" smtClean="0"/>
              <a:t> </a:t>
            </a:r>
            <a:r>
              <a:rPr lang="en-US" sz="2800" b="1" dirty="0" smtClean="0"/>
              <a:t>(1888-1952)</a:t>
            </a:r>
            <a:r>
              <a:rPr lang="ru-RU" sz="2800" b="1" dirty="0" smtClean="0"/>
              <a:t> -</a:t>
            </a:r>
            <a:r>
              <a:rPr lang="en-US" sz="2800" b="1" dirty="0" smtClean="0"/>
              <a:t> </a:t>
            </a:r>
          </a:p>
          <a:p>
            <a:pPr algn="ctr"/>
            <a:r>
              <a:rPr lang="ru-RU" sz="2800" b="1" dirty="0" smtClean="0"/>
              <a:t>консул Эстонии в Палестине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236296" y="5823728"/>
            <a:ext cx="1752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Ахад</a:t>
            </a:r>
            <a:r>
              <a:rPr lang="ru-RU" b="1" dirty="0" smtClean="0">
                <a:solidFill>
                  <a:srgbClr val="FF0000"/>
                </a:solidFill>
              </a:rPr>
              <a:t> Ха</a:t>
            </a:r>
            <a:r>
              <a:rPr lang="en-US" b="1" dirty="0" smtClean="0">
                <a:solidFill>
                  <a:srgbClr val="FF0000"/>
                </a:solidFill>
              </a:rPr>
              <a:t>’</a:t>
            </a:r>
            <a:r>
              <a:rPr lang="ru-RU" b="1" dirty="0" err="1" smtClean="0">
                <a:solidFill>
                  <a:srgbClr val="FF0000"/>
                </a:solidFill>
              </a:rPr>
              <a:t>ам</a:t>
            </a:r>
            <a:r>
              <a:rPr lang="ru-RU" b="1" dirty="0" smtClean="0">
                <a:solidFill>
                  <a:srgbClr val="FF0000"/>
                </a:solidFill>
              </a:rPr>
              <a:t> 22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Тель-Авив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227599" y="4207488"/>
            <a:ext cx="576064" cy="576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949" y="3904533"/>
            <a:ext cx="1612699" cy="16126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36296" y="5301208"/>
            <a:ext cx="1752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(</a:t>
            </a:r>
            <a:r>
              <a:rPr lang="ru-RU" sz="1600" b="1" dirty="0" smtClean="0"/>
              <a:t>Сегодняшний герб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  <p:cxnSp>
        <p:nvCxnSpPr>
          <p:cNvPr id="15" name="Straight Arrow Connector 14"/>
          <p:cNvCxnSpPr>
            <a:endCxn id="12" idx="1"/>
          </p:cNvCxnSpPr>
          <p:nvPr/>
        </p:nvCxnSpPr>
        <p:spPr>
          <a:xfrm>
            <a:off x="3923928" y="4581128"/>
            <a:ext cx="3452021" cy="12975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21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0913F-4C67-4FF0-9DC2-BBAC5D93C39E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pic>
        <p:nvPicPr>
          <p:cNvPr id="4" name="Picture 3" descr="עבודות השימור והשיפוץ החלו לפני כשלוש שנים. החללים הפנימיים היפים עדיין ריקים, כי לא ידוע למה מייעד אותו היזם (צילום: אינסה ביננבאום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555682" cy="5785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03548" y="219998"/>
            <a:ext cx="8195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Дом </a:t>
            </a:r>
            <a:r>
              <a:rPr lang="ru-RU" sz="2800" b="1" dirty="0" err="1" smtClean="0"/>
              <a:t>Литвинских</a:t>
            </a:r>
            <a:r>
              <a:rPr lang="ru-RU" sz="2800" b="1" dirty="0" smtClean="0"/>
              <a:t> после реставрации (2016)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82620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0913F-4C67-4FF0-9DC2-BBAC5D93C39E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2" y="188640"/>
            <a:ext cx="4676158" cy="6465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57819" y="296642"/>
            <a:ext cx="388843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Письмо народу и Главе государства Эстонии от эстонских евреев в Палестине.</a:t>
            </a:r>
            <a:r>
              <a:rPr lang="en-US" b="1" dirty="0" smtClean="0"/>
              <a:t> 1935.</a:t>
            </a:r>
          </a:p>
          <a:p>
            <a:endParaRPr lang="en-US" dirty="0" smtClean="0"/>
          </a:p>
          <a:p>
            <a:r>
              <a:rPr lang="ru-RU" dirty="0" smtClean="0"/>
              <a:t>Подписи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r>
              <a:rPr lang="ru-RU" dirty="0" err="1" smtClean="0"/>
              <a:t>Тася</a:t>
            </a:r>
            <a:r>
              <a:rPr lang="ru-RU" dirty="0" smtClean="0"/>
              <a:t> </a:t>
            </a:r>
            <a:r>
              <a:rPr lang="ru-RU" dirty="0" err="1" smtClean="0"/>
              <a:t>Амитан-Бакшт</a:t>
            </a:r>
            <a:r>
              <a:rPr lang="en-US" dirty="0" smtClean="0"/>
              <a:t>, </a:t>
            </a:r>
            <a:r>
              <a:rPr lang="ru-RU" dirty="0" smtClean="0"/>
              <a:t>Давид Эпштейн</a:t>
            </a:r>
            <a:r>
              <a:rPr lang="en-US" dirty="0" smtClean="0"/>
              <a:t>, </a:t>
            </a:r>
            <a:r>
              <a:rPr lang="ru-RU" dirty="0" smtClean="0"/>
              <a:t>Ш. Рубинович</a:t>
            </a:r>
            <a:r>
              <a:rPr lang="en-US" dirty="0" smtClean="0"/>
              <a:t>, </a:t>
            </a:r>
            <a:r>
              <a:rPr lang="ru-RU" dirty="0" smtClean="0"/>
              <a:t>Д. </a:t>
            </a:r>
            <a:r>
              <a:rPr lang="ru-RU" dirty="0" err="1" smtClean="0"/>
              <a:t>Херцберг</a:t>
            </a:r>
            <a:r>
              <a:rPr lang="ru-RU" dirty="0" smtClean="0"/>
              <a:t>,</a:t>
            </a:r>
            <a:r>
              <a:rPr lang="en-US" dirty="0" smtClean="0"/>
              <a:t> R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Геллер-</a:t>
            </a:r>
            <a:r>
              <a:rPr lang="ru-RU" dirty="0" err="1" smtClean="0"/>
              <a:t>Юдейкин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ru-RU" dirty="0" err="1" smtClean="0"/>
              <a:t>Дов</a:t>
            </a:r>
            <a:r>
              <a:rPr lang="ru-RU" dirty="0" smtClean="0"/>
              <a:t> </a:t>
            </a:r>
            <a:r>
              <a:rPr lang="ru-RU" dirty="0" err="1" smtClean="0"/>
              <a:t>Юдейкин</a:t>
            </a:r>
            <a:r>
              <a:rPr lang="en-US" dirty="0" smtClean="0"/>
              <a:t>, </a:t>
            </a:r>
            <a:r>
              <a:rPr lang="ru-RU" dirty="0" smtClean="0"/>
              <a:t>Тамара </a:t>
            </a:r>
            <a:r>
              <a:rPr lang="ru-RU" dirty="0" err="1" smtClean="0"/>
              <a:t>Юдейкин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ru-RU" dirty="0" smtClean="0"/>
              <a:t>Давид </a:t>
            </a:r>
            <a:r>
              <a:rPr lang="ru-RU" dirty="0" err="1" smtClean="0"/>
              <a:t>Гиршанович</a:t>
            </a:r>
            <a:r>
              <a:rPr lang="en-US" dirty="0" smtClean="0"/>
              <a:t>, </a:t>
            </a:r>
            <a:r>
              <a:rPr lang="ru-RU" dirty="0" smtClean="0"/>
              <a:t>Б</a:t>
            </a:r>
            <a:r>
              <a:rPr lang="en-US" dirty="0" smtClean="0"/>
              <a:t>. </a:t>
            </a:r>
            <a:r>
              <a:rPr lang="ru-RU" dirty="0" err="1" smtClean="0"/>
              <a:t>Борухов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ru-RU" dirty="0" smtClean="0"/>
              <a:t>Абрам Левитан</a:t>
            </a:r>
            <a:r>
              <a:rPr lang="en-US" dirty="0" smtClean="0"/>
              <a:t>, </a:t>
            </a:r>
            <a:r>
              <a:rPr lang="ru-RU" dirty="0" smtClean="0"/>
              <a:t>д-р Паша </a:t>
            </a:r>
            <a:r>
              <a:rPr lang="ru-RU" dirty="0" err="1" smtClean="0"/>
              <a:t>Харари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ru-RU" dirty="0" smtClean="0"/>
              <a:t>Рива </a:t>
            </a:r>
            <a:r>
              <a:rPr lang="ru-RU" dirty="0" err="1" smtClean="0"/>
              <a:t>Харари</a:t>
            </a:r>
            <a:r>
              <a:rPr lang="en-US" dirty="0" smtClean="0"/>
              <a:t>, </a:t>
            </a:r>
            <a:r>
              <a:rPr lang="ru-RU" dirty="0" smtClean="0"/>
              <a:t>Рива </a:t>
            </a:r>
            <a:r>
              <a:rPr lang="ru-RU" dirty="0" err="1" smtClean="0"/>
              <a:t>Ядловкер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ru-RU" dirty="0" err="1" smtClean="0"/>
              <a:t>Йегошуа</a:t>
            </a:r>
            <a:r>
              <a:rPr lang="ru-RU" dirty="0" smtClean="0"/>
              <a:t> Гор</a:t>
            </a:r>
            <a:r>
              <a:rPr lang="en-US" dirty="0" smtClean="0"/>
              <a:t>, </a:t>
            </a:r>
            <a:r>
              <a:rPr lang="ru-RU" dirty="0" smtClean="0"/>
              <a:t>Л. </a:t>
            </a:r>
            <a:r>
              <a:rPr lang="ru-RU" dirty="0" err="1" smtClean="0"/>
              <a:t>Хаитин</a:t>
            </a:r>
            <a:r>
              <a:rPr lang="en-US" dirty="0" smtClean="0"/>
              <a:t>, </a:t>
            </a:r>
            <a:r>
              <a:rPr lang="ru-RU" dirty="0" err="1" smtClean="0"/>
              <a:t>Дов</a:t>
            </a:r>
            <a:r>
              <a:rPr lang="ru-RU" dirty="0" smtClean="0"/>
              <a:t> </a:t>
            </a:r>
            <a:r>
              <a:rPr lang="ru-RU" dirty="0" err="1" smtClean="0"/>
              <a:t>Кригман</a:t>
            </a:r>
            <a:r>
              <a:rPr lang="en-US" dirty="0" smtClean="0"/>
              <a:t>, </a:t>
            </a:r>
            <a:r>
              <a:rPr lang="ru-RU" dirty="0" smtClean="0"/>
              <a:t>Яков Левит</a:t>
            </a:r>
            <a:r>
              <a:rPr lang="en-US" dirty="0" smtClean="0"/>
              <a:t>, </a:t>
            </a:r>
            <a:r>
              <a:rPr lang="ru-RU" dirty="0" smtClean="0"/>
              <a:t>П. Гурфинкель</a:t>
            </a:r>
            <a:r>
              <a:rPr lang="en-US" dirty="0" smtClean="0"/>
              <a:t>, </a:t>
            </a:r>
            <a:r>
              <a:rPr lang="ru-RU" dirty="0" smtClean="0"/>
              <a:t>д-р </a:t>
            </a:r>
            <a:r>
              <a:rPr lang="ru-RU" dirty="0" err="1" smtClean="0"/>
              <a:t>Ядловкер</a:t>
            </a:r>
            <a:r>
              <a:rPr lang="en-US" dirty="0" smtClean="0"/>
              <a:t>, </a:t>
            </a:r>
            <a:r>
              <a:rPr lang="ru-RU" dirty="0" smtClean="0"/>
              <a:t>д-р М. </a:t>
            </a:r>
            <a:r>
              <a:rPr lang="ru-RU" dirty="0" err="1" smtClean="0"/>
              <a:t>Бакшт</a:t>
            </a:r>
            <a:r>
              <a:rPr lang="en-US" dirty="0" smtClean="0"/>
              <a:t>, </a:t>
            </a:r>
            <a:r>
              <a:rPr lang="ru-RU" dirty="0" err="1" smtClean="0"/>
              <a:t>Добкин</a:t>
            </a:r>
            <a:r>
              <a:rPr lang="en-US" dirty="0" smtClean="0"/>
              <a:t>, </a:t>
            </a:r>
            <a:r>
              <a:rPr lang="ru-RU" dirty="0" smtClean="0"/>
              <a:t>М. Смелой</a:t>
            </a:r>
            <a:r>
              <a:rPr lang="en-US" dirty="0" smtClean="0"/>
              <a:t>, </a:t>
            </a:r>
            <a:r>
              <a:rPr lang="en-US" dirty="0"/>
              <a:t>M. </a:t>
            </a:r>
            <a:r>
              <a:rPr lang="ru-RU" dirty="0" err="1" smtClean="0"/>
              <a:t>Леренман</a:t>
            </a:r>
            <a:r>
              <a:rPr lang="en-US" dirty="0" smtClean="0"/>
              <a:t>, </a:t>
            </a:r>
            <a:r>
              <a:rPr lang="ru-RU" dirty="0" err="1" smtClean="0"/>
              <a:t>Дов</a:t>
            </a:r>
            <a:r>
              <a:rPr lang="ru-RU" dirty="0" smtClean="0"/>
              <a:t> </a:t>
            </a:r>
            <a:r>
              <a:rPr lang="ru-RU" dirty="0" err="1" smtClean="0"/>
              <a:t>Вершвинский</a:t>
            </a:r>
            <a:r>
              <a:rPr lang="en-US" dirty="0" smtClean="0"/>
              <a:t>, </a:t>
            </a:r>
            <a:r>
              <a:rPr lang="ru-RU" dirty="0" smtClean="0"/>
              <a:t>Дубин</a:t>
            </a:r>
            <a:r>
              <a:rPr lang="en-US" dirty="0" smtClean="0"/>
              <a:t>, </a:t>
            </a:r>
            <a:r>
              <a:rPr lang="ru-RU" dirty="0" smtClean="0"/>
              <a:t>Р. </a:t>
            </a:r>
            <a:r>
              <a:rPr lang="ru-RU" dirty="0" err="1" smtClean="0"/>
              <a:t>Хархат</a:t>
            </a:r>
            <a:r>
              <a:rPr lang="en-US" dirty="0" smtClean="0"/>
              <a:t>, </a:t>
            </a:r>
            <a:r>
              <a:rPr lang="ru-RU" dirty="0" smtClean="0"/>
              <a:t>Д. </a:t>
            </a:r>
            <a:r>
              <a:rPr lang="ru-RU" dirty="0" err="1" smtClean="0"/>
              <a:t>Фихт</a:t>
            </a:r>
            <a:r>
              <a:rPr lang="en-US" dirty="0" smtClean="0"/>
              <a:t>, </a:t>
            </a:r>
            <a:r>
              <a:rPr lang="ru-RU" dirty="0" smtClean="0"/>
              <a:t>И. Гликман</a:t>
            </a:r>
            <a:r>
              <a:rPr lang="en-US" dirty="0" smtClean="0"/>
              <a:t>, </a:t>
            </a:r>
            <a:r>
              <a:rPr lang="ru-RU" dirty="0" err="1" smtClean="0"/>
              <a:t>Аснович</a:t>
            </a:r>
            <a:r>
              <a:rPr lang="en-US" dirty="0" smtClean="0"/>
              <a:t>, </a:t>
            </a:r>
            <a:r>
              <a:rPr lang="ru-RU" dirty="0" smtClean="0"/>
              <a:t>Лина</a:t>
            </a:r>
            <a:r>
              <a:rPr lang="en-US" dirty="0" smtClean="0"/>
              <a:t> </a:t>
            </a:r>
            <a:r>
              <a:rPr lang="en-US" dirty="0"/>
              <a:t>?, M. </a:t>
            </a:r>
            <a:r>
              <a:rPr lang="ru-RU" dirty="0" err="1" smtClean="0"/>
              <a:t>Бобкович</a:t>
            </a:r>
            <a:r>
              <a:rPr lang="en-US" dirty="0" smtClean="0"/>
              <a:t>, </a:t>
            </a:r>
            <a:r>
              <a:rPr lang="ru-RU" dirty="0" smtClean="0"/>
              <a:t>С</a:t>
            </a:r>
            <a:r>
              <a:rPr lang="en-US" dirty="0" smtClean="0"/>
              <a:t>. </a:t>
            </a:r>
            <a:r>
              <a:rPr lang="ru-RU" dirty="0" err="1" smtClean="0"/>
              <a:t>Рудиндель</a:t>
            </a:r>
            <a:r>
              <a:rPr lang="en-US" dirty="0" smtClean="0"/>
              <a:t>?, </a:t>
            </a:r>
            <a:r>
              <a:rPr lang="ru-RU" dirty="0" smtClean="0"/>
              <a:t>Н</a:t>
            </a:r>
            <a:r>
              <a:rPr lang="en-US" dirty="0" smtClean="0"/>
              <a:t>.</a:t>
            </a:r>
            <a:r>
              <a:rPr lang="ru-RU" dirty="0" smtClean="0"/>
              <a:t> </a:t>
            </a:r>
            <a:r>
              <a:rPr lang="ru-RU" dirty="0" err="1" smtClean="0"/>
              <a:t>Аснович</a:t>
            </a:r>
            <a:r>
              <a:rPr lang="ru-RU" dirty="0" smtClean="0"/>
              <a:t>,</a:t>
            </a:r>
            <a:r>
              <a:rPr lang="en-US" dirty="0" smtClean="0"/>
              <a:t>  </a:t>
            </a:r>
            <a:r>
              <a:rPr lang="ru-RU" dirty="0" err="1" smtClean="0"/>
              <a:t>Арие</a:t>
            </a:r>
            <a:r>
              <a:rPr lang="ru-RU" dirty="0" smtClean="0"/>
              <a:t> </a:t>
            </a:r>
            <a:r>
              <a:rPr lang="ru-RU" dirty="0" err="1" smtClean="0"/>
              <a:t>Гур</a:t>
            </a:r>
            <a:r>
              <a:rPr lang="en-US" dirty="0" smtClean="0"/>
              <a:t>, </a:t>
            </a:r>
            <a:r>
              <a:rPr lang="ru-RU" dirty="0" smtClean="0"/>
              <a:t>Фанни Гликман</a:t>
            </a:r>
            <a:r>
              <a:rPr lang="en-US" dirty="0" smtClean="0"/>
              <a:t>, </a:t>
            </a:r>
            <a:r>
              <a:rPr lang="ru-RU" dirty="0" err="1" smtClean="0"/>
              <a:t>Хения</a:t>
            </a:r>
            <a:r>
              <a:rPr lang="ru-RU" dirty="0" smtClean="0"/>
              <a:t> </a:t>
            </a:r>
            <a:r>
              <a:rPr lang="ru-RU" dirty="0" err="1" smtClean="0"/>
              <a:t>Виленский</a:t>
            </a:r>
            <a:r>
              <a:rPr lang="en-US" dirty="0" smtClean="0"/>
              <a:t>, </a:t>
            </a:r>
            <a:r>
              <a:rPr lang="ru-RU" dirty="0" smtClean="0"/>
              <a:t>П. Бальзаков</a:t>
            </a:r>
            <a:r>
              <a:rPr lang="en-US" dirty="0" smtClean="0"/>
              <a:t>, </a:t>
            </a:r>
            <a:r>
              <a:rPr lang="ru-RU" dirty="0" smtClean="0"/>
              <a:t>Р. Пикаре-</a:t>
            </a:r>
            <a:r>
              <a:rPr lang="ru-RU" dirty="0" err="1" smtClean="0"/>
              <a:t>вич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ru-RU" dirty="0" err="1" smtClean="0"/>
              <a:t>Аснович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5400" b="1" dirty="0" smtClean="0"/>
              <a:t>           </a:t>
            </a:r>
            <a:r>
              <a:rPr lang="ru-RU" sz="5400" b="1" dirty="0" err="1" smtClean="0"/>
              <a:t>Хасмонеа</a:t>
            </a:r>
            <a:r>
              <a:rPr lang="ru-RU" sz="5400" b="1" dirty="0" smtClean="0"/>
              <a:t> в </a:t>
            </a:r>
            <a:r>
              <a:rPr lang="en-US" sz="5400" b="1" dirty="0" smtClean="0"/>
              <a:t>1927</a:t>
            </a:r>
            <a:r>
              <a:rPr lang="ru-RU" sz="5400" b="1" dirty="0" smtClean="0"/>
              <a:t> г.</a:t>
            </a:r>
            <a:endParaRPr lang="en-US" sz="54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640"/>
            <a:ext cx="804689" cy="1080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4784"/>
            <a:ext cx="7825083" cy="47211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072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14" y="188640"/>
            <a:ext cx="8229600" cy="1143000"/>
          </a:xfrm>
        </p:spPr>
        <p:txBody>
          <a:bodyPr/>
          <a:lstStyle/>
          <a:p>
            <a:pPr algn="l"/>
            <a:r>
              <a:rPr lang="en-US" sz="5400" b="1" dirty="0" smtClean="0"/>
              <a:t>        </a:t>
            </a:r>
            <a:r>
              <a:rPr lang="ru-RU" sz="2800" b="1" dirty="0" smtClean="0"/>
              <a:t>Члены </a:t>
            </a:r>
            <a:r>
              <a:rPr lang="ru-RU" sz="2800" b="1" dirty="0" err="1" smtClean="0"/>
              <a:t>Хасмонеа</a:t>
            </a:r>
            <a:r>
              <a:rPr lang="ru-RU" sz="2800" b="1" dirty="0" smtClean="0"/>
              <a:t> в 1943 году в Палестине</a:t>
            </a:r>
            <a:endParaRPr lang="en-US" sz="36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8640"/>
            <a:ext cx="804689" cy="1080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19" y="1584204"/>
            <a:ext cx="7860590" cy="4653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313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14" y="188640"/>
            <a:ext cx="8229600" cy="1143000"/>
          </a:xfrm>
        </p:spPr>
        <p:txBody>
          <a:bodyPr/>
          <a:lstStyle/>
          <a:p>
            <a:pPr algn="l"/>
            <a:r>
              <a:rPr lang="en-US" sz="5400" b="1" dirty="0" smtClean="0"/>
              <a:t>         </a:t>
            </a:r>
            <a:r>
              <a:rPr lang="ru-RU" b="1" dirty="0" err="1" smtClean="0"/>
              <a:t>Лимувия</a:t>
            </a:r>
            <a:r>
              <a:rPr lang="ru-RU" b="1" dirty="0" smtClean="0"/>
              <a:t> в 1930-х гг.</a:t>
            </a:r>
            <a:endParaRPr lang="en-US" sz="48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8" y="-7948"/>
            <a:ext cx="973889" cy="1368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7722585" cy="46340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359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14" y="188640"/>
            <a:ext cx="8229600" cy="1143000"/>
          </a:xfrm>
        </p:spPr>
        <p:txBody>
          <a:bodyPr/>
          <a:lstStyle/>
          <a:p>
            <a:pPr algn="l"/>
            <a:r>
              <a:rPr lang="en-US" sz="5400" b="1" dirty="0" smtClean="0"/>
              <a:t>       </a:t>
            </a:r>
            <a:r>
              <a:rPr lang="ru-RU" sz="3200" b="1" dirty="0" smtClean="0"/>
              <a:t>Члены</a:t>
            </a:r>
            <a:r>
              <a:rPr lang="ru-RU" b="1" dirty="0" smtClean="0"/>
              <a:t> </a:t>
            </a:r>
            <a:r>
              <a:rPr lang="ru-RU" sz="3200" b="1" dirty="0" err="1" smtClean="0"/>
              <a:t>Лимувия</a:t>
            </a:r>
            <a:r>
              <a:rPr lang="ru-RU" sz="3200" b="1" dirty="0" smtClean="0"/>
              <a:t> в Таллинне в 1960-х</a:t>
            </a:r>
            <a:endParaRPr lang="en-US" sz="36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8" y="-7948"/>
            <a:ext cx="973889" cy="1368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7553115" cy="460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359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err="1" smtClean="0"/>
              <a:t>Хехалуц</a:t>
            </a:r>
            <a:r>
              <a:rPr lang="ru-RU" sz="4000" b="1" dirty="0" smtClean="0"/>
              <a:t>, </a:t>
            </a:r>
            <a:r>
              <a:rPr lang="ru-RU" sz="4000" b="1" dirty="0" err="1" smtClean="0"/>
              <a:t>хахшара</a:t>
            </a:r>
            <a:r>
              <a:rPr lang="ru-RU" sz="4000" b="1" dirty="0" smtClean="0"/>
              <a:t>, сертификаты</a:t>
            </a:r>
            <a:endParaRPr lang="en-US" sz="40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53CBE2-A171-4C0C-B631-CD1D905EDE84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07411" y="1556792"/>
            <a:ext cx="83529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Эмиграция в Палестину из Балтийских стран осуществлялась через Палестинское бюро в Риге, которое было связано с английским консульством.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Въездные визы в Палестину </a:t>
            </a:r>
            <a:r>
              <a:rPr lang="en-US" sz="2000" dirty="0" smtClean="0"/>
              <a:t>(“</a:t>
            </a:r>
            <a:r>
              <a:rPr lang="ru-RU" sz="2000" dirty="0" smtClean="0"/>
              <a:t>Сертификаты</a:t>
            </a:r>
            <a:r>
              <a:rPr lang="en-US" sz="2000" dirty="0" smtClean="0"/>
              <a:t>”) </a:t>
            </a:r>
            <a:r>
              <a:rPr lang="ru-RU" sz="2000" dirty="0" smtClean="0"/>
              <a:t>давались только тем кто</a:t>
            </a:r>
            <a:r>
              <a:rPr lang="en-US" sz="2000" dirty="0" smtClean="0"/>
              <a:t>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1" dirty="0" smtClean="0"/>
              <a:t>- </a:t>
            </a:r>
            <a:r>
              <a:rPr lang="ru-RU" sz="2000" b="1" dirty="0" smtClean="0"/>
              <a:t>обладает специальными знаниями или ремеслом, и могут, сразу же по прибытии, войти в существующую компанию или дело</a:t>
            </a:r>
            <a:r>
              <a:rPr lang="en-US" sz="2000" b="1" dirty="0" smtClean="0"/>
              <a:t>,</a:t>
            </a:r>
            <a:r>
              <a:rPr lang="ru-RU" sz="2000" b="1" dirty="0" smtClean="0"/>
              <a:t> или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- </a:t>
            </a:r>
            <a:r>
              <a:rPr lang="ru-RU" sz="2000" b="1" dirty="0" smtClean="0"/>
              <a:t>обладают достаточными средствами чтобы открыть собственное дело или предприятие.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Те, кто не отвечал этим критериям</a:t>
            </a:r>
            <a:r>
              <a:rPr lang="en-US" sz="2000" dirty="0" smtClean="0"/>
              <a:t>,</a:t>
            </a:r>
            <a:r>
              <a:rPr lang="ru-RU" sz="2000" dirty="0" smtClean="0"/>
              <a:t> могли стать кандидатами на получение сертификата после двух лет работы в кибуце </a:t>
            </a:r>
            <a:r>
              <a:rPr lang="ru-RU" sz="2000" dirty="0" err="1" smtClean="0"/>
              <a:t>Хахшара</a:t>
            </a:r>
            <a:r>
              <a:rPr lang="en-US" sz="2000" dirty="0" smtClean="0"/>
              <a:t> </a:t>
            </a:r>
            <a:r>
              <a:rPr lang="ru-RU" sz="2000" dirty="0" smtClean="0"/>
              <a:t>и получения рекомендации от группы.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Организация </a:t>
            </a:r>
            <a:r>
              <a:rPr lang="ru-RU" sz="2000" dirty="0" err="1" smtClean="0"/>
              <a:t>ХеХалуц</a:t>
            </a:r>
            <a:r>
              <a:rPr lang="ru-RU" sz="2000" dirty="0" smtClean="0"/>
              <a:t> в Эстонии была создана в 1919 г. </a:t>
            </a:r>
            <a:r>
              <a:rPr lang="ru-RU" sz="2000" dirty="0" err="1" smtClean="0"/>
              <a:t>Лейбом</a:t>
            </a:r>
            <a:r>
              <a:rPr lang="ru-RU" sz="2000" dirty="0" smtClean="0"/>
              <a:t> </a:t>
            </a:r>
            <a:r>
              <a:rPr lang="ru-RU" sz="2000" dirty="0" err="1" smtClean="0"/>
              <a:t>Виленским</a:t>
            </a:r>
            <a:r>
              <a:rPr lang="ru-RU" sz="2000" dirty="0" smtClean="0"/>
              <a:t> в Тарту.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25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96689" y="5941683"/>
            <a:ext cx="2133600" cy="365125"/>
          </a:xfrm>
        </p:spPr>
        <p:txBody>
          <a:bodyPr/>
          <a:lstStyle/>
          <a:p>
            <a:pPr>
              <a:defRPr/>
            </a:pPr>
            <a:fld id="{6550913F-4C67-4FF0-9DC2-BBAC5D93C39E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44824"/>
            <a:ext cx="6632279" cy="41044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2988" y="368429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</a:t>
            </a:r>
            <a:r>
              <a:rPr lang="ru-RU" sz="2400" b="1" dirty="0" err="1" smtClean="0"/>
              <a:t>ХеХалуц</a:t>
            </a:r>
            <a:r>
              <a:rPr lang="ru-RU" sz="2400" b="1" dirty="0" smtClean="0"/>
              <a:t>  Тарту в 1921 г. до </a:t>
            </a:r>
            <a:r>
              <a:rPr lang="ru-RU" sz="2400" b="1" i="1" dirty="0" err="1" smtClean="0"/>
              <a:t>алии</a:t>
            </a:r>
            <a:r>
              <a:rPr lang="ru-RU" sz="2400" b="1" dirty="0" smtClean="0"/>
              <a:t> Иды </a:t>
            </a:r>
            <a:r>
              <a:rPr lang="ru-RU" sz="2400" b="1" dirty="0" err="1" smtClean="0"/>
              <a:t>Привер</a:t>
            </a:r>
            <a:r>
              <a:rPr lang="ru-RU" sz="2400" b="1" dirty="0" smtClean="0"/>
              <a:t> (</a:t>
            </a:r>
            <a:r>
              <a:rPr lang="ru-RU" sz="2400" b="1" dirty="0" err="1" smtClean="0"/>
              <a:t>Бабст</a:t>
            </a:r>
            <a:r>
              <a:rPr lang="ru-RU" sz="2400" b="1" dirty="0" smtClean="0"/>
              <a:t>)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123728" y="1272293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FF0000"/>
                </a:solidFill>
              </a:rPr>
              <a:t>Моше</a:t>
            </a:r>
            <a:r>
              <a:rPr lang="ru-RU" sz="1600" b="1" dirty="0" smtClean="0">
                <a:solidFill>
                  <a:srgbClr val="FF0000"/>
                </a:solidFill>
              </a:rPr>
              <a:t> Села (</a:t>
            </a:r>
            <a:r>
              <a:rPr lang="ru-RU" sz="1600" b="1" dirty="0" err="1" smtClean="0">
                <a:solidFill>
                  <a:srgbClr val="FF0000"/>
                </a:solidFill>
              </a:rPr>
              <a:t>Зельманович</a:t>
            </a:r>
            <a:r>
              <a:rPr lang="ru-RU" sz="1600" b="1" dirty="0" smtClean="0">
                <a:solidFill>
                  <a:srgbClr val="FF0000"/>
                </a:solidFill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3888" y="1564680"/>
            <a:ext cx="1116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Йосиф Гольдберг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03763" y="1283781"/>
            <a:ext cx="1260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002060"/>
                </a:solidFill>
              </a:rPr>
              <a:t>Нахум</a:t>
            </a:r>
            <a:r>
              <a:rPr lang="ru-RU" sz="1600" b="1" dirty="0" smtClean="0">
                <a:solidFill>
                  <a:srgbClr val="002060"/>
                </a:solidFill>
              </a:rPr>
              <a:t> Гуревич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703" y="1283781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002060"/>
                </a:solidFill>
              </a:rPr>
              <a:t>Рувен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</a:rPr>
              <a:t>Зельманович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1272293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</a:t>
            </a:r>
            <a:r>
              <a:rPr lang="en-US" b="1" dirty="0" smtClean="0"/>
              <a:t>?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897052"/>
            <a:ext cx="1187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Элла </a:t>
            </a:r>
            <a:r>
              <a:rPr lang="ru-RU" sz="1600" b="1" dirty="0" err="1" smtClean="0">
                <a:solidFill>
                  <a:srgbClr val="FF0000"/>
                </a:solidFill>
              </a:rPr>
              <a:t>Виленский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3849" y="5949280"/>
            <a:ext cx="1703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002060"/>
                </a:solidFill>
              </a:rPr>
              <a:t>Лейб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</a:rPr>
              <a:t>Виленский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8024" y="5949280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FF0000"/>
                </a:solidFill>
              </a:rPr>
              <a:t>Ида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err="1" smtClean="0">
                <a:solidFill>
                  <a:srgbClr val="FF0000"/>
                </a:solidFill>
              </a:rPr>
              <a:t>Привер</a:t>
            </a:r>
            <a:r>
              <a:rPr lang="ru-RU" sz="1600" b="1" dirty="0" smtClean="0">
                <a:solidFill>
                  <a:srgbClr val="FF0000"/>
                </a:solidFill>
              </a:rPr>
              <a:t> (</a:t>
            </a:r>
            <a:r>
              <a:rPr lang="ru-RU" sz="1600" b="1" dirty="0" err="1" smtClean="0">
                <a:solidFill>
                  <a:srgbClr val="FF0000"/>
                </a:solidFill>
              </a:rPr>
              <a:t>Бабст</a:t>
            </a:r>
            <a:r>
              <a:rPr lang="ru-RU" sz="1600" b="1" dirty="0" smtClean="0">
                <a:solidFill>
                  <a:srgbClr val="FF0000"/>
                </a:solidFill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68344" y="4186886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Этель Якобсон (</a:t>
            </a:r>
            <a:r>
              <a:rPr lang="ru-RU" sz="1600" b="1" dirty="0" err="1" smtClean="0">
                <a:solidFill>
                  <a:srgbClr val="FF0000"/>
                </a:solidFill>
              </a:rPr>
              <a:t>Виленский</a:t>
            </a:r>
            <a:r>
              <a:rPr lang="ru-RU" sz="1600" b="1" dirty="0" smtClean="0">
                <a:solidFill>
                  <a:srgbClr val="FF0000"/>
                </a:solidFill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7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496944" cy="1143000"/>
          </a:xfrm>
        </p:spPr>
        <p:txBody>
          <a:bodyPr/>
          <a:lstStyle/>
          <a:p>
            <a:r>
              <a:rPr lang="ru-RU" sz="2800" b="1" dirty="0" smtClean="0"/>
              <a:t>Запланированный маршрут из Эстонии в Палестину</a:t>
            </a:r>
            <a:endParaRPr lang="en-US" sz="28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53CBE2-A171-4C0C-B631-CD1D905EDE8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96752"/>
            <a:ext cx="6027420" cy="5105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2439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MR 2016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0913F-4C67-4FF0-9DC2-BBAC5D93C39E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1032" name="Picture 8" descr="C:\Users\MarkR\Desktop\pass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9795"/>
            <a:ext cx="157953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arkR\Desktop\pass2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81" y="1954560"/>
            <a:ext cx="2200572" cy="352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59649"/>
            <a:ext cx="6027943" cy="5105843"/>
          </a:xfrm>
          <a:prstGeom prst="rect">
            <a:avLst/>
          </a:prstGeom>
        </p:spPr>
      </p:pic>
      <p:pic>
        <p:nvPicPr>
          <p:cNvPr id="1034" name="Picture 10" descr="C:\Users\MarkR\Desktop\pass_0003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189" y="3591847"/>
            <a:ext cx="1985558" cy="307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EJA all\EJA various\EJA used pictures from people\Bakscht Nurit\pass_00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4115"/>
            <a:ext cx="202240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8103" y="5589240"/>
            <a:ext cx="5034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8.8.1939 </a:t>
            </a:r>
            <a:r>
              <a:rPr lang="ru-RU" sz="1600" b="1" dirty="0" smtClean="0">
                <a:solidFill>
                  <a:srgbClr val="FF0000"/>
                </a:solidFill>
              </a:rPr>
              <a:t>Валка (Латвия</a:t>
            </a:r>
            <a:r>
              <a:rPr lang="en-US" sz="1600" b="1" dirty="0" smtClean="0">
                <a:solidFill>
                  <a:srgbClr val="FF0000"/>
                </a:solidFill>
              </a:rPr>
              <a:t>)      8.8.1939 </a:t>
            </a:r>
            <a:r>
              <a:rPr lang="ru-RU" sz="1600" b="1" dirty="0" smtClean="0">
                <a:solidFill>
                  <a:srgbClr val="FF0000"/>
                </a:solidFill>
              </a:rPr>
              <a:t>Польша</a:t>
            </a:r>
            <a:r>
              <a:rPr lang="en-US" sz="1600" b="1" dirty="0" smtClean="0">
                <a:solidFill>
                  <a:srgbClr val="FF0000"/>
                </a:solidFill>
              </a:rPr>
              <a:t> (?)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9.8.1939 </a:t>
            </a:r>
            <a:r>
              <a:rPr lang="ru-RU" sz="1600" b="1" dirty="0" smtClean="0">
                <a:solidFill>
                  <a:srgbClr val="FF0000"/>
                </a:solidFill>
              </a:rPr>
              <a:t>Констанца (Румыния)</a:t>
            </a:r>
            <a:r>
              <a:rPr lang="en-US" sz="1600" b="1" dirty="0" smtClean="0">
                <a:solidFill>
                  <a:srgbClr val="FF0000"/>
                </a:solidFill>
              </a:rPr>
              <a:t>  11.8 </a:t>
            </a:r>
            <a:r>
              <a:rPr lang="ru-RU" sz="1600" b="1" dirty="0" err="1" smtClean="0">
                <a:solidFill>
                  <a:srgbClr val="FF0000"/>
                </a:solidFill>
              </a:rPr>
              <a:t>Истанбул</a:t>
            </a:r>
            <a:r>
              <a:rPr lang="en-US" sz="1600" b="1" dirty="0" smtClean="0">
                <a:solidFill>
                  <a:srgbClr val="FF0000"/>
                </a:solidFill>
              </a:rPr>
              <a:t> (</a:t>
            </a:r>
            <a:r>
              <a:rPr lang="ru-RU" sz="1600" b="1" dirty="0" smtClean="0">
                <a:solidFill>
                  <a:srgbClr val="FF0000"/>
                </a:solidFill>
              </a:rPr>
              <a:t>Турция</a:t>
            </a:r>
            <a:r>
              <a:rPr lang="en-US" sz="1600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15.8.1939  </a:t>
            </a:r>
            <a:r>
              <a:rPr lang="ru-RU" sz="1600" b="1" dirty="0" err="1" smtClean="0">
                <a:solidFill>
                  <a:srgbClr val="FF0000"/>
                </a:solidFill>
              </a:rPr>
              <a:t>Яффа</a:t>
            </a:r>
            <a:r>
              <a:rPr lang="en-US" sz="1600" b="1" dirty="0" smtClean="0">
                <a:solidFill>
                  <a:srgbClr val="FF0000"/>
                </a:solidFill>
              </a:rPr>
              <a:t> (</a:t>
            </a:r>
            <a:r>
              <a:rPr lang="ru-RU" sz="1600" b="1" dirty="0" smtClean="0">
                <a:solidFill>
                  <a:srgbClr val="FF0000"/>
                </a:solidFill>
              </a:rPr>
              <a:t>Палестина</a:t>
            </a:r>
            <a:r>
              <a:rPr lang="en-US" sz="1600" b="1" dirty="0" smtClean="0">
                <a:solidFill>
                  <a:srgbClr val="FF0000"/>
                </a:solidFill>
              </a:rPr>
              <a:t>)  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3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9392</TotalTime>
  <Words>358</Words>
  <Application>Microsoft Office PowerPoint</Application>
  <PresentationFormat>On-screen Show (4:3)</PresentationFormat>
  <Paragraphs>64</Paragraphs>
  <Slides>14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           Хасмонеа в 1927 г.</vt:lpstr>
      <vt:lpstr>        Члены Хасмонеа в 1943 году в Палестине</vt:lpstr>
      <vt:lpstr>         Лимувия в 1930-х гг.</vt:lpstr>
      <vt:lpstr>       Члены Лимувия в Таллинне в 1960-х</vt:lpstr>
      <vt:lpstr>Хехалуц, хахшара, сертификаты</vt:lpstr>
      <vt:lpstr>PowerPoint Presentation</vt:lpstr>
      <vt:lpstr>Запланированный маршрут из Эстонии в Палестину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Eesti juutide panus Iisraeli riigi loomisse ja arendamisse</dc:title>
  <dc:creator>MarkR</dc:creator>
  <cp:lastModifiedBy>MarkR</cp:lastModifiedBy>
  <cp:revision>611</cp:revision>
  <dcterms:created xsi:type="dcterms:W3CDTF">2012-11-17T20:50:15Z</dcterms:created>
  <dcterms:modified xsi:type="dcterms:W3CDTF">2016-11-15T10:47:21Z</dcterms:modified>
</cp:coreProperties>
</file>